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1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2" r:id="rId9"/>
    <p:sldId id="272" r:id="rId10"/>
    <p:sldId id="266" r:id="rId11"/>
    <p:sldId id="273" r:id="rId12"/>
    <p:sldId id="263" r:id="rId13"/>
    <p:sldId id="275" r:id="rId14"/>
    <p:sldId id="264" r:id="rId15"/>
    <p:sldId id="270" r:id="rId16"/>
    <p:sldId id="271" r:id="rId17"/>
    <p:sldId id="276" r:id="rId18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webp>
</file>

<file path=ppt/media/image8.png>
</file>

<file path=ppt/media/image9.web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6485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5432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40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991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0878" y="2245358"/>
            <a:ext cx="8178803" cy="1818640"/>
          </a:xfrm>
        </p:spPr>
        <p:txBody>
          <a:bodyPr anchor="b">
            <a:noAutofit/>
          </a:bodyPr>
          <a:lstStyle>
            <a:lvl1pPr algn="ctr">
              <a:defRPr sz="648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0878" y="4389117"/>
            <a:ext cx="8178803" cy="1584962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579879" y="6045196"/>
            <a:ext cx="1076960" cy="33528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30877" y="6045196"/>
            <a:ext cx="6257562" cy="3352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48281" y="6045196"/>
            <a:ext cx="661400" cy="33528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3230879" y="4226557"/>
            <a:ext cx="8178802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925142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5778498"/>
            <a:ext cx="11531599" cy="680086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49713" y="1249679"/>
            <a:ext cx="12127166" cy="4003043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81" y="6458584"/>
            <a:ext cx="11531599" cy="592454"/>
          </a:xfrm>
        </p:spPr>
        <p:txBody>
          <a:bodyPr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28049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4642" y="1178558"/>
            <a:ext cx="11511278" cy="3545842"/>
          </a:xfrm>
        </p:spPr>
        <p:txBody>
          <a:bodyPr anchor="ctr">
            <a:normAutofit/>
          </a:bodyPr>
          <a:lstStyle>
            <a:lvl1pPr algn="ctr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4642" y="5212080"/>
            <a:ext cx="11511278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17967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8448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70104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400"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212080"/>
            <a:ext cx="11531599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720320" y="339344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333335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2" y="3970297"/>
            <a:ext cx="11531602" cy="1762560"/>
          </a:xfrm>
        </p:spPr>
        <p:txBody>
          <a:bodyPr anchor="b">
            <a:normAutofit/>
          </a:bodyPr>
          <a:lstStyle>
            <a:lvl1pPr algn="l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732857"/>
            <a:ext cx="11531602" cy="1032480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24563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6924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67174"/>
            <a:ext cx="11531602" cy="106436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435600"/>
            <a:ext cx="11531602" cy="161544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20320" y="311911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82088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1178558"/>
            <a:ext cx="11531599" cy="269240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56201"/>
            <a:ext cx="11531602" cy="100949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3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5364480"/>
            <a:ext cx="11531604" cy="16865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256105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43897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99228" y="1178558"/>
            <a:ext cx="2269074" cy="58724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54478" y="1178558"/>
            <a:ext cx="8919630" cy="587248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636668" y="1188720"/>
            <a:ext cx="0" cy="585216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75622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2142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20743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8083" y="2103127"/>
            <a:ext cx="9790426" cy="2187017"/>
          </a:xfrm>
        </p:spPr>
        <p:txBody>
          <a:bodyPr anchor="b">
            <a:normAutofit/>
          </a:bodyPr>
          <a:lstStyle>
            <a:lvl1pPr algn="ctr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8080" y="4615262"/>
            <a:ext cx="9790428" cy="1145456"/>
          </a:xfrm>
        </p:spPr>
        <p:txBody>
          <a:bodyPr anchor="t">
            <a:normAutofit/>
          </a:bodyPr>
          <a:lstStyle>
            <a:lvl1pPr marL="0" indent="0" algn="ctr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415268" y="4452702"/>
            <a:ext cx="9796056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99881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58138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17613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07431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54480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16805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16805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79732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76011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55062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2574" y="1666241"/>
            <a:ext cx="4462146" cy="1645920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2" y="1178558"/>
            <a:ext cx="6563359" cy="587248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2574" y="3637278"/>
            <a:ext cx="4462146" cy="2926085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675403" y="3495040"/>
            <a:ext cx="42173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8346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79" y="2260598"/>
            <a:ext cx="7490179" cy="1645920"/>
          </a:xfrm>
        </p:spPr>
        <p:txBody>
          <a:bodyPr anchor="b">
            <a:normAutofit/>
          </a:bodyPr>
          <a:lstStyle>
            <a:lvl1pPr algn="ctr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3798" y="1249680"/>
            <a:ext cx="3676016" cy="573024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79" y="3906518"/>
            <a:ext cx="7490179" cy="2194560"/>
          </a:xfrm>
        </p:spPr>
        <p:txBody>
          <a:bodyPr anchor="t"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34302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26590" cy="82274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54483" y="1178559"/>
            <a:ext cx="11521435" cy="156464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3068319"/>
            <a:ext cx="11521435" cy="39827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13001" y="7162800"/>
            <a:ext cx="192024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54481" y="7162800"/>
            <a:ext cx="876708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424682" y="7162800"/>
            <a:ext cx="651236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720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  <p:sldLayoutId id="2147483838" r:id="rId17"/>
    <p:sldLayoutId id="2147483839" r:id="rId18"/>
  </p:sldLayoutIdLs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528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8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1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92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web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web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6482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57750" y="1012627"/>
            <a:ext cx="9772649" cy="26449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 Framework to Make Voting System Transparent Using Blockchain Technology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5195649" y="3665220"/>
            <a:ext cx="9206151" cy="41262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/>
              <a:t>					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/>
              <a:t>	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2400" b="1" dirty="0"/>
              <a:t>PRESENTED BY:- 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/>
              <a:t>					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sz="1750" dirty="0"/>
              <a:t>	</a:t>
            </a:r>
            <a:r>
              <a:rPr lang="en-US" sz="20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GAURAV JADHAV					GUIDE: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	AAKASH DESALE					    </a:t>
            </a:r>
            <a:r>
              <a:rPr lang="en-US" sz="2000" b="1" dirty="0">
                <a:latin typeface="Sitka Subheading Semibold" pitchFamily="2" charset="0"/>
                <a:ea typeface="Tahoma" panose="020B0604030504040204" pitchFamily="34" charset="0"/>
                <a:cs typeface="Times New Roman" panose="02020603050405020304" pitchFamily="18" charset="0"/>
              </a:rPr>
              <a:t>PROF. SATISH MANJE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	NITESH SAWARDEKAR</a:t>
            </a:r>
          </a:p>
        </p:txBody>
      </p:sp>
      <p:sp>
        <p:nvSpPr>
          <p:cNvPr id="7" name="Shape 3"/>
          <p:cNvSpPr/>
          <p:nvPr/>
        </p:nvSpPr>
        <p:spPr>
          <a:xfrm>
            <a:off x="6319599" y="684466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0" descr="preencoded.png">
            <a:extLst>
              <a:ext uri="{FF2B5EF4-FFF2-40B4-BE49-F238E27FC236}">
                <a16:creationId xmlns:a16="http://schemas.microsoft.com/office/drawing/2014/main" id="{F7D54C1D-0038-583C-C10D-4A3A3B250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2400"/>
            <a:ext cx="14630400" cy="8229600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50557" y="-66339"/>
            <a:ext cx="14651915" cy="8229600"/>
          </a:xfrm>
          <a:custGeom>
            <a:avLst/>
            <a:gdLst>
              <a:gd name="connsiteX0" fmla="*/ 0 w 14630400"/>
              <a:gd name="connsiteY0" fmla="*/ 0 h 8229600"/>
              <a:gd name="connsiteX1" fmla="*/ 14630400 w 14630400"/>
              <a:gd name="connsiteY1" fmla="*/ 0 h 8229600"/>
              <a:gd name="connsiteX2" fmla="*/ 14630400 w 14630400"/>
              <a:gd name="connsiteY2" fmla="*/ 8229600 h 8229600"/>
              <a:gd name="connsiteX3" fmla="*/ 0 w 14630400"/>
              <a:gd name="connsiteY3" fmla="*/ 8229600 h 8229600"/>
              <a:gd name="connsiteX4" fmla="*/ 0 w 14630400"/>
              <a:gd name="connsiteY4" fmla="*/ 0 h 8229600"/>
              <a:gd name="connsiteX0" fmla="*/ 0 w 14651915"/>
              <a:gd name="connsiteY0" fmla="*/ 0 h 8229600"/>
              <a:gd name="connsiteX1" fmla="*/ 14651915 w 14651915"/>
              <a:gd name="connsiteY1" fmla="*/ 21515 h 8229600"/>
              <a:gd name="connsiteX2" fmla="*/ 14630400 w 14651915"/>
              <a:gd name="connsiteY2" fmla="*/ 8229600 h 8229600"/>
              <a:gd name="connsiteX3" fmla="*/ 0 w 14651915"/>
              <a:gd name="connsiteY3" fmla="*/ 8229600 h 8229600"/>
              <a:gd name="connsiteX4" fmla="*/ 0 w 14651915"/>
              <a:gd name="connsiteY4" fmla="*/ 0 h 822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51915" h="8229600">
                <a:moveTo>
                  <a:pt x="0" y="0"/>
                </a:moveTo>
                <a:lnTo>
                  <a:pt x="14651915" y="21515"/>
                </a:lnTo>
                <a:cubicBezTo>
                  <a:pt x="14644743" y="2757543"/>
                  <a:pt x="14637572" y="5493572"/>
                  <a:pt x="14630400" y="8229600"/>
                </a:cubicBez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907326" y="3362563"/>
            <a:ext cx="2949416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What is Blockchain?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1907326" y="4417695"/>
            <a:ext cx="33181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Blockchain is a decentralized, immutable digital ledger that records transactions across multiple computers, ensuring transparency and security.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5537119" y="3362563"/>
            <a:ext cx="2949416" cy="12494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Benefits of Blockchain in Voting System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537119" y="4834176"/>
            <a:ext cx="331811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Blockchain provides a tamper-resistant and auditable record of votes, eliminating the possibility of unauthorized alterations or fraud.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346406" y="3362563"/>
            <a:ext cx="2949416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Smart Contracts in Voting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9346405" y="4417695"/>
            <a:ext cx="342292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Smart contracts enable automated and self-executing voting processes, ensuring accuracy and reducing the need for intermediaries.</a:t>
            </a: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FEE8F6-5917-EF0F-0D66-97927FBE3A72}"/>
              </a:ext>
            </a:extLst>
          </p:cNvPr>
          <p:cNvSpPr/>
          <p:nvPr/>
        </p:nvSpPr>
        <p:spPr>
          <a:xfrm>
            <a:off x="1949235" y="1034657"/>
            <a:ext cx="10303510" cy="177700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14A76150-10F4-FE0A-F650-36BD9F4AE2D5}"/>
              </a:ext>
            </a:extLst>
          </p:cNvPr>
          <p:cNvSpPr/>
          <p:nvPr/>
        </p:nvSpPr>
        <p:spPr>
          <a:xfrm>
            <a:off x="2087245" y="1168360"/>
            <a:ext cx="1016550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Understanding Blockchain Technology for Transparency in Voting System</a:t>
            </a:r>
            <a:endParaRPr lang="en-US" sz="4374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833199" y="7365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Face Recognition using KNN Algorithm in the Voting System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63211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4052" y="267378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2708434"/>
            <a:ext cx="37033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Facial Biometrics Technology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27779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recognition technology uses unique facial features to identify individuals, providing an extra layer of security in the voting system.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833199" y="438435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84052" y="4426029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1555313" y="4460677"/>
            <a:ext cx="6118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What is K-Nearest Neighbors (KNN) Algorithm?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1555313" y="5030033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KNN Algorithm is a machine learning technique that classifies objects based on similarities in features. It is used to match faces during voting authentication.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6136600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4052" y="6178272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6212919"/>
            <a:ext cx="39852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Integration of Face Recognition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6782276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integrating face recognition using the KNN algorithm, the voting system can ensure accurate identification and prevent fraudulent activities.</a:t>
            </a:r>
            <a:endParaRPr lang="en-US" sz="1750" dirty="0"/>
          </a:p>
        </p:txBody>
      </p:sp>
      <p:pic>
        <p:nvPicPr>
          <p:cNvPr id="19" name="Image 1" descr="preencoded.png">
            <a:extLst>
              <a:ext uri="{FF2B5EF4-FFF2-40B4-BE49-F238E27FC236}">
                <a16:creationId xmlns:a16="http://schemas.microsoft.com/office/drawing/2014/main" id="{163D3BB4-AF7F-B20D-EA42-6B3578BDEB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9600" y="0"/>
            <a:ext cx="4490799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0">
            <a:extLst>
              <a:ext uri="{FF2B5EF4-FFF2-40B4-BE49-F238E27FC236}">
                <a16:creationId xmlns:a16="http://schemas.microsoft.com/office/drawing/2014/main" id="{2A9A61FA-37A5-E8B5-7735-E0671A98667C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955370" y="676650"/>
            <a:ext cx="5821911" cy="648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System Architecture</a:t>
            </a:r>
            <a:endParaRPr lang="en-US" sz="3062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ACE1EAD-A980-D914-764B-212271893E4C}"/>
              </a:ext>
            </a:extLst>
          </p:cNvPr>
          <p:cNvGrpSpPr>
            <a:grpSpLocks/>
          </p:cNvGrpSpPr>
          <p:nvPr/>
        </p:nvGrpSpPr>
        <p:grpSpPr bwMode="auto">
          <a:xfrm>
            <a:off x="2604133" y="1234310"/>
            <a:ext cx="9067987" cy="6330948"/>
            <a:chOff x="0" y="0"/>
            <a:chExt cx="9510" cy="8537"/>
          </a:xfrm>
        </p:grpSpPr>
        <p:sp>
          <p:nvSpPr>
            <p:cNvPr id="25" name="AutoShape 29">
              <a:extLst>
                <a:ext uri="{FF2B5EF4-FFF2-40B4-BE49-F238E27FC236}">
                  <a16:creationId xmlns:a16="http://schemas.microsoft.com/office/drawing/2014/main" id="{558D165E-35C9-45EB-C045-19F8D134B001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0" y="0"/>
              <a:ext cx="9510" cy="8537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70405A51-A4CB-B2D0-33B7-626F2A903A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851" y="96"/>
              <a:ext cx="1144" cy="1144"/>
            </a:xfrm>
            <a:prstGeom prst="rect">
              <a:avLst/>
            </a:prstGeom>
            <a:noFill/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70BBB86A-E941-3E1A-F6C5-808298ACE6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6757" y="336"/>
              <a:ext cx="904" cy="904"/>
            </a:xfrm>
            <a:prstGeom prst="rect">
              <a:avLst/>
            </a:prstGeom>
            <a:noFill/>
          </p:spPr>
        </p:pic>
        <p:sp>
          <p:nvSpPr>
            <p:cNvPr id="28" name="AutoShape 26">
              <a:extLst>
                <a:ext uri="{FF2B5EF4-FFF2-40B4-BE49-F238E27FC236}">
                  <a16:creationId xmlns:a16="http://schemas.microsoft.com/office/drawing/2014/main" id="{26294321-40DA-8A04-4090-0827988520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1" y="1442"/>
              <a:ext cx="1144" cy="45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Admin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sp>
          <p:nvSpPr>
            <p:cNvPr id="29" name="AutoShape 25">
              <a:extLst>
                <a:ext uri="{FF2B5EF4-FFF2-40B4-BE49-F238E27FC236}">
                  <a16:creationId xmlns:a16="http://schemas.microsoft.com/office/drawing/2014/main" id="{FC8BFD19-592B-CD25-F5AE-EAF2470D07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" y="2282"/>
              <a:ext cx="1699" cy="45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Add Election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sp>
          <p:nvSpPr>
            <p:cNvPr id="30" name="AutoShape 24">
              <a:extLst>
                <a:ext uri="{FF2B5EF4-FFF2-40B4-BE49-F238E27FC236}">
                  <a16:creationId xmlns:a16="http://schemas.microsoft.com/office/drawing/2014/main" id="{266FD57A-7452-FD60-EBFB-E9B71DE78B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" y="4382"/>
              <a:ext cx="1879" cy="45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Publish Result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sp>
          <p:nvSpPr>
            <p:cNvPr id="31" name="AutoShape 23">
              <a:extLst>
                <a:ext uri="{FF2B5EF4-FFF2-40B4-BE49-F238E27FC236}">
                  <a16:creationId xmlns:a16="http://schemas.microsoft.com/office/drawing/2014/main" id="{960DC574-B31B-854A-B9C5-631DF99543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" y="3287"/>
              <a:ext cx="1733" cy="45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Verify User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sp>
          <p:nvSpPr>
            <p:cNvPr id="32" name="AutoShape 22">
              <a:extLst>
                <a:ext uri="{FF2B5EF4-FFF2-40B4-BE49-F238E27FC236}">
                  <a16:creationId xmlns:a16="http://schemas.microsoft.com/office/drawing/2014/main" id="{62DBD3B4-6C8D-B07C-8377-61A5C5127C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3" y="2282"/>
              <a:ext cx="1223" cy="525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Register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sp>
          <p:nvSpPr>
            <p:cNvPr id="33" name="AutoShape 21">
              <a:extLst>
                <a:ext uri="{FF2B5EF4-FFF2-40B4-BE49-F238E27FC236}">
                  <a16:creationId xmlns:a16="http://schemas.microsoft.com/office/drawing/2014/main" id="{895C2C7D-0C74-3C1B-D54E-8ACDC0B3D2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0" y="4382"/>
              <a:ext cx="2640" cy="525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Vote for Candidate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sp>
          <p:nvSpPr>
            <p:cNvPr id="34" name="AutoShape 20">
              <a:extLst>
                <a:ext uri="{FF2B5EF4-FFF2-40B4-BE49-F238E27FC236}">
                  <a16:creationId xmlns:a16="http://schemas.microsoft.com/office/drawing/2014/main" id="{FCD7820E-721B-68F1-7EAB-9F7DF931D2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" y="3302"/>
              <a:ext cx="2307" cy="45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Trained Image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sp>
          <p:nvSpPr>
            <p:cNvPr id="35" name="AutoShape 19">
              <a:extLst>
                <a:ext uri="{FF2B5EF4-FFF2-40B4-BE49-F238E27FC236}">
                  <a16:creationId xmlns:a16="http://schemas.microsoft.com/office/drawing/2014/main" id="{ABA4B39F-78C5-5647-619B-0EA9856653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6" y="2117"/>
              <a:ext cx="1144" cy="855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Upload image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sp>
          <p:nvSpPr>
            <p:cNvPr id="36" name="AutoShape 18">
              <a:extLst>
                <a:ext uri="{FF2B5EF4-FFF2-40B4-BE49-F238E27FC236}">
                  <a16:creationId xmlns:a16="http://schemas.microsoft.com/office/drawing/2014/main" id="{B95E8280-DBFF-41CB-9025-A090079AA8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0" y="1240"/>
              <a:ext cx="1395" cy="45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User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cxnSp>
          <p:nvCxnSpPr>
            <p:cNvPr id="37" name="AutoShape 17">
              <a:extLst>
                <a:ext uri="{FF2B5EF4-FFF2-40B4-BE49-F238E27FC236}">
                  <a16:creationId xmlns:a16="http://schemas.microsoft.com/office/drawing/2014/main" id="{56702B34-4B0F-5561-51A3-388973A72D73}"/>
                </a:ext>
              </a:extLst>
            </p:cNvPr>
            <p:cNvCxnSpPr/>
            <p:nvPr/>
          </p:nvCxnSpPr>
          <p:spPr bwMode="auto">
            <a:xfrm>
              <a:off x="1423" y="1892"/>
              <a:ext cx="1" cy="39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38" name="AutoShape 16">
              <a:extLst>
                <a:ext uri="{FF2B5EF4-FFF2-40B4-BE49-F238E27FC236}">
                  <a16:creationId xmlns:a16="http://schemas.microsoft.com/office/drawing/2014/main" id="{57201BDE-1CF3-793C-48BE-6150C11898C0}"/>
                </a:ext>
              </a:extLst>
            </p:cNvPr>
            <p:cNvCxnSpPr/>
            <p:nvPr/>
          </p:nvCxnSpPr>
          <p:spPr bwMode="auto">
            <a:xfrm flipH="1">
              <a:off x="1463" y="2732"/>
              <a:ext cx="17" cy="55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39" name="AutoShape 15">
              <a:extLst>
                <a:ext uri="{FF2B5EF4-FFF2-40B4-BE49-F238E27FC236}">
                  <a16:creationId xmlns:a16="http://schemas.microsoft.com/office/drawing/2014/main" id="{12DF11FA-F7B1-BCC1-2B8D-C8D09115CC21}"/>
                </a:ext>
              </a:extLst>
            </p:cNvPr>
            <p:cNvCxnSpPr/>
            <p:nvPr/>
          </p:nvCxnSpPr>
          <p:spPr bwMode="auto">
            <a:xfrm>
              <a:off x="1463" y="3737"/>
              <a:ext cx="1" cy="64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40" name="AutoShape 14">
              <a:extLst>
                <a:ext uri="{FF2B5EF4-FFF2-40B4-BE49-F238E27FC236}">
                  <a16:creationId xmlns:a16="http://schemas.microsoft.com/office/drawing/2014/main" id="{5D1827F9-76B4-0076-2F8D-0DD501DAB48C}"/>
                </a:ext>
              </a:extLst>
            </p:cNvPr>
            <p:cNvCxnSpPr/>
            <p:nvPr/>
          </p:nvCxnSpPr>
          <p:spPr bwMode="auto">
            <a:xfrm flipH="1">
              <a:off x="7736" y="2545"/>
              <a:ext cx="480" cy="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41" name="AutoShape 13">
              <a:extLst>
                <a:ext uri="{FF2B5EF4-FFF2-40B4-BE49-F238E27FC236}">
                  <a16:creationId xmlns:a16="http://schemas.microsoft.com/office/drawing/2014/main" id="{BD7F58EB-457F-3B71-2398-29FE3A4B37E5}"/>
                </a:ext>
              </a:extLst>
            </p:cNvPr>
            <p:cNvCxnSpPr/>
            <p:nvPr/>
          </p:nvCxnSpPr>
          <p:spPr bwMode="auto">
            <a:xfrm>
              <a:off x="7118" y="1690"/>
              <a:ext cx="7" cy="592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42" name="AutoShape 12">
              <a:extLst>
                <a:ext uri="{FF2B5EF4-FFF2-40B4-BE49-F238E27FC236}">
                  <a16:creationId xmlns:a16="http://schemas.microsoft.com/office/drawing/2014/main" id="{B5FCD336-52B9-BCF4-697B-E20A983714BF}"/>
                </a:ext>
              </a:extLst>
            </p:cNvPr>
            <p:cNvCxnSpPr/>
            <p:nvPr/>
          </p:nvCxnSpPr>
          <p:spPr bwMode="auto">
            <a:xfrm>
              <a:off x="7140" y="4907"/>
              <a:ext cx="2" cy="58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43" name="AutoShape 11">
              <a:extLst>
                <a:ext uri="{FF2B5EF4-FFF2-40B4-BE49-F238E27FC236}">
                  <a16:creationId xmlns:a16="http://schemas.microsoft.com/office/drawing/2014/main" id="{CA49AA33-D347-9FCF-281B-FD0836857ED9}"/>
                </a:ext>
              </a:extLst>
            </p:cNvPr>
            <p:cNvCxnSpPr/>
            <p:nvPr/>
          </p:nvCxnSpPr>
          <p:spPr bwMode="auto">
            <a:xfrm flipH="1">
              <a:off x="7140" y="3752"/>
              <a:ext cx="2" cy="63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44" name="AutoShape 10">
              <a:extLst>
                <a:ext uri="{FF2B5EF4-FFF2-40B4-BE49-F238E27FC236}">
                  <a16:creationId xmlns:a16="http://schemas.microsoft.com/office/drawing/2014/main" id="{49AFD137-E7B0-8EEE-1301-91594D637111}"/>
                </a:ext>
              </a:extLst>
            </p:cNvPr>
            <p:cNvCxnSpPr/>
            <p:nvPr/>
          </p:nvCxnSpPr>
          <p:spPr bwMode="auto">
            <a:xfrm>
              <a:off x="7125" y="2807"/>
              <a:ext cx="17" cy="49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45" name="AutoShape 9">
              <a:extLst>
                <a:ext uri="{FF2B5EF4-FFF2-40B4-BE49-F238E27FC236}">
                  <a16:creationId xmlns:a16="http://schemas.microsoft.com/office/drawing/2014/main" id="{44A81620-B0F4-EBEF-A032-7FFE3C29B6DF}"/>
                </a:ext>
              </a:extLst>
            </p:cNvPr>
            <p:cNvCxnSpPr/>
            <p:nvPr/>
          </p:nvCxnSpPr>
          <p:spPr bwMode="auto">
            <a:xfrm flipH="1" flipV="1">
              <a:off x="2329" y="3512"/>
              <a:ext cx="3659" cy="1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sp>
          <p:nvSpPr>
            <p:cNvPr id="46" name="AutoShape 8">
              <a:extLst>
                <a:ext uri="{FF2B5EF4-FFF2-40B4-BE49-F238E27FC236}">
                  <a16:creationId xmlns:a16="http://schemas.microsoft.com/office/drawing/2014/main" id="{FFCFC2D3-2363-59AF-C574-C4D867D0FA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0" y="7881"/>
              <a:ext cx="1500" cy="45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Result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sp>
          <p:nvSpPr>
            <p:cNvPr id="47" name="AutoShape 7">
              <a:extLst>
                <a:ext uri="{FF2B5EF4-FFF2-40B4-BE49-F238E27FC236}">
                  <a16:creationId xmlns:a16="http://schemas.microsoft.com/office/drawing/2014/main" id="{B9F32DC6-ADAE-4409-8CC6-9700C971C1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9" y="6472"/>
              <a:ext cx="2461" cy="574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Register Vote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sp>
          <p:nvSpPr>
            <p:cNvPr id="48" name="AutoShape 6">
              <a:extLst>
                <a:ext uri="{FF2B5EF4-FFF2-40B4-BE49-F238E27FC236}">
                  <a16:creationId xmlns:a16="http://schemas.microsoft.com/office/drawing/2014/main" id="{AE2D22E4-F313-BC19-7D35-57F9592B1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" y="5492"/>
              <a:ext cx="2307" cy="47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fontAlgn="base">
                <a:lnSpc>
                  <a:spcPct val="115000"/>
                </a:lnSpc>
                <a:spcAft>
                  <a:spcPts val="1000"/>
                </a:spcAft>
              </a:pPr>
              <a:r>
                <a:rPr lang="en-US" sz="1100" b="1" kern="12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Mangal" panose="02040503050203030202" pitchFamily="18" charset="0"/>
                </a:rPr>
                <a:t>Face Verification</a:t>
              </a:r>
              <a:endParaRPr lang="en-IN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D3828103-B449-1AA5-35F8-C41E130ED0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4080" y="6181"/>
              <a:ext cx="980" cy="980"/>
            </a:xfrm>
            <a:prstGeom prst="rect">
              <a:avLst/>
            </a:prstGeom>
            <a:noFill/>
          </p:spPr>
        </p:pic>
        <p:cxnSp>
          <p:nvCxnSpPr>
            <p:cNvPr id="50" name="AutoShape 4">
              <a:extLst>
                <a:ext uri="{FF2B5EF4-FFF2-40B4-BE49-F238E27FC236}">
                  <a16:creationId xmlns:a16="http://schemas.microsoft.com/office/drawing/2014/main" id="{0B553741-F125-9B17-B1FB-45ED5918DC8C}"/>
                </a:ext>
              </a:extLst>
            </p:cNvPr>
            <p:cNvCxnSpPr/>
            <p:nvPr/>
          </p:nvCxnSpPr>
          <p:spPr bwMode="auto">
            <a:xfrm>
              <a:off x="4570" y="7161"/>
              <a:ext cx="20" cy="72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51" name="AutoShape 3">
              <a:extLst>
                <a:ext uri="{FF2B5EF4-FFF2-40B4-BE49-F238E27FC236}">
                  <a16:creationId xmlns:a16="http://schemas.microsoft.com/office/drawing/2014/main" id="{0AC09FDD-6AF6-B58F-FFE2-45DDEE6C3940}"/>
                </a:ext>
              </a:extLst>
            </p:cNvPr>
            <p:cNvCxnSpPr>
              <a:stCxn id="48" idx="2"/>
            </p:cNvCxnSpPr>
            <p:nvPr/>
          </p:nvCxnSpPr>
          <p:spPr bwMode="auto">
            <a:xfrm flipH="1">
              <a:off x="7140" y="5970"/>
              <a:ext cx="2" cy="502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52" name="AutoShape 2">
              <a:extLst>
                <a:ext uri="{FF2B5EF4-FFF2-40B4-BE49-F238E27FC236}">
                  <a16:creationId xmlns:a16="http://schemas.microsoft.com/office/drawing/2014/main" id="{1302E760-757D-5719-EBAE-40482AE3CC96}"/>
                </a:ext>
              </a:extLst>
            </p:cNvPr>
            <p:cNvCxnSpPr/>
            <p:nvPr/>
          </p:nvCxnSpPr>
          <p:spPr bwMode="auto">
            <a:xfrm flipH="1" flipV="1">
              <a:off x="5060" y="6671"/>
              <a:ext cx="849" cy="26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0">
            <a:extLst>
              <a:ext uri="{FF2B5EF4-FFF2-40B4-BE49-F238E27FC236}">
                <a16:creationId xmlns:a16="http://schemas.microsoft.com/office/drawing/2014/main" id="{2A9A61FA-37A5-E8B5-7735-E0671A98667C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3955370" y="676650"/>
            <a:ext cx="5821911" cy="648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827"/>
              </a:lnSpc>
              <a:buNone/>
            </a:pPr>
            <a:r>
              <a:rPr lang="en-US" sz="320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METHODOLOGY</a:t>
            </a:r>
            <a:endParaRPr lang="en-US" sz="3062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A6D6E1-559B-6D2E-96F6-858F77B44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7674" y="1287090"/>
            <a:ext cx="8435051" cy="593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57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9436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833199" y="70877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Advantages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1736408"/>
            <a:ext cx="9306401" cy="1779984"/>
          </a:xfrm>
          <a:prstGeom prst="roundRect">
            <a:avLst>
              <a:gd name="adj" fmla="val 22470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83112" y="198632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Transparency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83112" y="2555677"/>
            <a:ext cx="880657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blockchain-based system ensures transparency, allowing voters to track their votes securely.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833199" y="3738563"/>
            <a:ext cx="9306401" cy="1779984"/>
          </a:xfrm>
          <a:prstGeom prst="roundRect">
            <a:avLst>
              <a:gd name="adj" fmla="val 22470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83112" y="39884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Security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1083112" y="4557832"/>
            <a:ext cx="880657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recognition technology and blockchain encryption protect against identity fraud, hacking, and tampering.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99" y="5740718"/>
            <a:ext cx="9306401" cy="1779984"/>
          </a:xfrm>
          <a:prstGeom prst="roundRect">
            <a:avLst>
              <a:gd name="adj" fmla="val 22470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083112" y="59906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Efficiency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1083112" y="6559987"/>
            <a:ext cx="880657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streamlined voting process saves time, reduces errors, and simplifies the overall election administration.</a:t>
            </a:r>
            <a:endParaRPr lang="en-US" sz="1750" dirty="0"/>
          </a:p>
        </p:txBody>
      </p:sp>
      <p:pic>
        <p:nvPicPr>
          <p:cNvPr id="16" name="Image 1" descr="preencoded.png">
            <a:extLst>
              <a:ext uri="{FF2B5EF4-FFF2-40B4-BE49-F238E27FC236}">
                <a16:creationId xmlns:a16="http://schemas.microsoft.com/office/drawing/2014/main" id="{2355CB59-846E-070C-1A1C-B6780F737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4311" y="38872"/>
            <a:ext cx="4346088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5486399" y="813197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Challenges and Considerations in Implementing the Framework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5347512" y="2990461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5498423" y="3004705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998366" y="3004705"/>
            <a:ext cx="48158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Privacy Concerns and Data Protection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5946515" y="3559483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Strict measures must be in place to ensure the privacy of voters' personal information and protect against unauthorized access.</a:t>
            </a:r>
            <a:endParaRPr lang="en-US" sz="2000" dirty="0"/>
          </a:p>
        </p:txBody>
      </p:sp>
      <p:sp>
        <p:nvSpPr>
          <p:cNvPr id="10" name="Shape 6"/>
          <p:cNvSpPr/>
          <p:nvPr/>
        </p:nvSpPr>
        <p:spPr>
          <a:xfrm>
            <a:off x="5347912" y="4492522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498423" y="4511185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5946515" y="4492522"/>
            <a:ext cx="6431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Training</a:t>
            </a:r>
            <a:r>
              <a:rPr lang="en-US" sz="2400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and Accuracy of Face Recognition System</a:t>
            </a:r>
            <a:endParaRPr lang="en-US" sz="2400" dirty="0"/>
          </a:p>
        </p:txBody>
      </p:sp>
      <p:sp>
        <p:nvSpPr>
          <p:cNvPr id="13" name="Text 9"/>
          <p:cNvSpPr/>
          <p:nvPr/>
        </p:nvSpPr>
        <p:spPr>
          <a:xfrm>
            <a:off x="5946514" y="5195292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recognition algorithms need to be continuously trained and refined to ensure accurate identification and eliminate potential biases.</a:t>
            </a:r>
            <a:endParaRPr lang="en-US" sz="2000" dirty="0"/>
          </a:p>
        </p:txBody>
      </p:sp>
      <p:pic>
        <p:nvPicPr>
          <p:cNvPr id="15" name="Image 1" descr="preencoded.png">
            <a:extLst>
              <a:ext uri="{FF2B5EF4-FFF2-40B4-BE49-F238E27FC236}">
                <a16:creationId xmlns:a16="http://schemas.microsoft.com/office/drawing/2014/main" id="{82024FCE-E02E-9DBC-1427-36138D69FD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185112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348389" y="754142"/>
            <a:ext cx="811145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Next Sem Implementation</a:t>
            </a:r>
            <a:endParaRPr lang="en-US" sz="4374" dirty="0"/>
          </a:p>
        </p:txBody>
      </p:sp>
      <p:sp>
        <p:nvSpPr>
          <p:cNvPr id="12" name="Text 7"/>
          <p:cNvSpPr/>
          <p:nvPr/>
        </p:nvSpPr>
        <p:spPr>
          <a:xfrm>
            <a:off x="3100039" y="2018489"/>
            <a:ext cx="9389327" cy="54346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Working on Face Recognition using KNN Algorithm and add Backend using of SHA-256 Algorithm for Blockchain Technology for E-voting counting And other feature of Blockchain Technology . To Connect GUI  and the Backend . Testing of whole project and its Feature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F8139B18-1E46-7E87-77E2-2A801FEE4149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2" name="Text 7"/>
          <p:cNvSpPr/>
          <p:nvPr/>
        </p:nvSpPr>
        <p:spPr>
          <a:xfrm rot="21444767">
            <a:off x="3153827" y="2287430"/>
            <a:ext cx="7754427" cy="20963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8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ctr">
              <a:lnSpc>
                <a:spcPts val="2799"/>
              </a:lnSpc>
              <a:buNone/>
            </a:pPr>
            <a:endParaRPr lang="en-US" sz="8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ctr">
              <a:lnSpc>
                <a:spcPts val="2799"/>
              </a:lnSpc>
              <a:buNone/>
            </a:pPr>
            <a:endParaRPr lang="en-US" sz="8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ctr">
              <a:lnSpc>
                <a:spcPts val="2799"/>
              </a:lnSpc>
              <a:buNone/>
            </a:pPr>
            <a:endParaRPr lang="en-US" sz="8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ctr">
              <a:lnSpc>
                <a:spcPts val="2799"/>
              </a:lnSpc>
              <a:buNone/>
            </a:pPr>
            <a:r>
              <a:rPr lang="en-US" sz="8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Thank You!</a:t>
            </a:r>
            <a:endParaRPr lang="en-US" sz="72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9797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pic>
        <p:nvPicPr>
          <p:cNvPr id="4" name="Image 1"/>
          <p:cNvPicPr>
            <a:picLocks noChangeAspect="1"/>
          </p:cNvPicPr>
          <p:nvPr/>
        </p:nvPicPr>
        <p:blipFill rotWithShape="1">
          <a:blip r:embed="rId4"/>
          <a:srcRect l="34314" r="12353"/>
          <a:stretch/>
        </p:blipFill>
        <p:spPr>
          <a:xfrm>
            <a:off x="9073501" y="0"/>
            <a:ext cx="5556899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86814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b="1" dirty="0">
                <a:solidFill>
                  <a:schemeClr val="accent3">
                    <a:lumMod val="50000"/>
                  </a:schemeClr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</a:t>
            </a:r>
            <a:endParaRPr lang="en-US" sz="4374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797951" y="3110927"/>
            <a:ext cx="7367104" cy="28810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r>
              <a:rPr lang="en-US" sz="24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 elections are a vital part of any democratic society, it is essential to ensure a fair and transparent voting process. Our framework aims to utilize blockchain technology and face recognition to address the existing challenges in the current voting system.</a:t>
            </a:r>
            <a:endParaRPr lang="en-US" sz="2400" b="1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4888">
            <a:solidFill>
              <a:srgbClr val="DFDFEB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2179320" y="2712492"/>
            <a:ext cx="5135880" cy="6860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02"/>
              </a:lnSpc>
              <a:buNone/>
            </a:pPr>
            <a:r>
              <a:rPr lang="en-US" sz="4322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Aims and Objectives</a:t>
            </a:r>
            <a:endParaRPr lang="en-US" sz="4322" dirty="0"/>
          </a:p>
        </p:txBody>
      </p:sp>
      <p:sp>
        <p:nvSpPr>
          <p:cNvPr id="6" name="Shape 2"/>
          <p:cNvSpPr/>
          <p:nvPr/>
        </p:nvSpPr>
        <p:spPr>
          <a:xfrm>
            <a:off x="2407384" y="3985865"/>
            <a:ext cx="493990" cy="493990"/>
          </a:xfrm>
          <a:prstGeom prst="roundRect">
            <a:avLst>
              <a:gd name="adj" fmla="val 80002"/>
            </a:avLst>
          </a:prstGeom>
          <a:solidFill>
            <a:srgbClr val="F3F3FF"/>
          </a:solidFill>
          <a:ln w="27384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7" name="Text 3"/>
          <p:cNvSpPr/>
          <p:nvPr/>
        </p:nvSpPr>
        <p:spPr>
          <a:xfrm>
            <a:off x="2555319" y="4027060"/>
            <a:ext cx="198120" cy="4115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41"/>
              </a:lnSpc>
              <a:buNone/>
            </a:pPr>
            <a:r>
              <a:rPr lang="en-US" sz="2593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593" dirty="0"/>
          </a:p>
        </p:txBody>
      </p:sp>
      <p:sp>
        <p:nvSpPr>
          <p:cNvPr id="8" name="Text 4"/>
          <p:cNvSpPr/>
          <p:nvPr/>
        </p:nvSpPr>
        <p:spPr>
          <a:xfrm>
            <a:off x="3009125" y="3850124"/>
            <a:ext cx="2411849" cy="6860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1"/>
              </a:lnSpc>
              <a:buNone/>
            </a:pPr>
            <a:r>
              <a:rPr lang="en-US" sz="2161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Enhance Transparency</a:t>
            </a:r>
            <a:endParaRPr lang="en-US" sz="2161" dirty="0"/>
          </a:p>
        </p:txBody>
      </p:sp>
      <p:sp>
        <p:nvSpPr>
          <p:cNvPr id="9" name="Text 5"/>
          <p:cNvSpPr/>
          <p:nvPr/>
        </p:nvSpPr>
        <p:spPr>
          <a:xfrm>
            <a:off x="3009124" y="4770963"/>
            <a:ext cx="2411849" cy="17561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6"/>
              </a:lnSpc>
              <a:buNone/>
            </a:pPr>
            <a:r>
              <a:rPr lang="en-US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 a system that provides transparency in the entire voting process, ensuring trust among citizens.</a:t>
            </a:r>
            <a:endParaRPr lang="en-US" dirty="0"/>
          </a:p>
        </p:txBody>
      </p:sp>
      <p:sp>
        <p:nvSpPr>
          <p:cNvPr id="10" name="Shape 6"/>
          <p:cNvSpPr/>
          <p:nvPr/>
        </p:nvSpPr>
        <p:spPr>
          <a:xfrm>
            <a:off x="5663504" y="3963893"/>
            <a:ext cx="493990" cy="493990"/>
          </a:xfrm>
          <a:prstGeom prst="roundRect">
            <a:avLst>
              <a:gd name="adj" fmla="val 80002"/>
            </a:avLst>
          </a:prstGeom>
          <a:solidFill>
            <a:srgbClr val="F3F3FF"/>
          </a:solidFill>
          <a:ln w="27384">
            <a:solidFill>
              <a:srgbClr val="015F98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93632" y="4005088"/>
            <a:ext cx="198120" cy="4115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41"/>
              </a:lnSpc>
              <a:buNone/>
            </a:pPr>
            <a:r>
              <a:rPr lang="en-US" sz="2593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593" dirty="0"/>
          </a:p>
        </p:txBody>
      </p:sp>
      <p:sp>
        <p:nvSpPr>
          <p:cNvPr id="12" name="Text 8"/>
          <p:cNvSpPr/>
          <p:nvPr/>
        </p:nvSpPr>
        <p:spPr>
          <a:xfrm>
            <a:off x="6400024" y="3850124"/>
            <a:ext cx="2411849" cy="6860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1"/>
              </a:lnSpc>
              <a:buNone/>
            </a:pPr>
            <a:r>
              <a:rPr lang="en-US" sz="2161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Strengthen Security</a:t>
            </a:r>
            <a:endParaRPr lang="en-US" sz="2161" dirty="0"/>
          </a:p>
        </p:txBody>
      </p:sp>
      <p:sp>
        <p:nvSpPr>
          <p:cNvPr id="13" name="Text 9"/>
          <p:cNvSpPr/>
          <p:nvPr/>
        </p:nvSpPr>
        <p:spPr>
          <a:xfrm>
            <a:off x="6400023" y="4770963"/>
            <a:ext cx="2654380" cy="21074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6"/>
              </a:lnSpc>
              <a:buNone/>
            </a:pPr>
            <a:r>
              <a:rPr lang="en-US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Utilize advanced face recognition algorithms and blockchain technology to minimize vote tampering and identity fraud.</a:t>
            </a:r>
            <a:endParaRPr lang="en-US" dirty="0"/>
          </a:p>
        </p:txBody>
      </p:sp>
      <p:sp>
        <p:nvSpPr>
          <p:cNvPr id="14" name="Shape 10"/>
          <p:cNvSpPr/>
          <p:nvPr/>
        </p:nvSpPr>
        <p:spPr>
          <a:xfrm>
            <a:off x="9054403" y="3985865"/>
            <a:ext cx="493990" cy="493990"/>
          </a:xfrm>
          <a:prstGeom prst="roundRect">
            <a:avLst>
              <a:gd name="adj" fmla="val 80002"/>
            </a:avLst>
          </a:prstGeom>
          <a:solidFill>
            <a:srgbClr val="F3F3FF"/>
          </a:solidFill>
          <a:ln w="27384">
            <a:solidFill>
              <a:srgbClr val="AD1F96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5" name="Text 11"/>
          <p:cNvSpPr/>
          <p:nvPr/>
        </p:nvSpPr>
        <p:spPr>
          <a:xfrm>
            <a:off x="9202338" y="4034588"/>
            <a:ext cx="198120" cy="4115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41"/>
              </a:lnSpc>
              <a:buNone/>
            </a:pPr>
            <a:r>
              <a:rPr lang="en-US" sz="2593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593" dirty="0"/>
          </a:p>
        </p:txBody>
      </p:sp>
      <p:sp>
        <p:nvSpPr>
          <p:cNvPr id="16" name="Text 12"/>
          <p:cNvSpPr/>
          <p:nvPr/>
        </p:nvSpPr>
        <p:spPr>
          <a:xfrm>
            <a:off x="9790923" y="3925610"/>
            <a:ext cx="2411849" cy="6860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1"/>
              </a:lnSpc>
              <a:buNone/>
            </a:pPr>
            <a:r>
              <a:rPr lang="en-US" sz="2161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Streamline Voting Process</a:t>
            </a:r>
            <a:endParaRPr lang="en-US" sz="2161" dirty="0"/>
          </a:p>
        </p:txBody>
      </p:sp>
      <p:sp>
        <p:nvSpPr>
          <p:cNvPr id="17" name="Text 13"/>
          <p:cNvSpPr/>
          <p:nvPr/>
        </p:nvSpPr>
        <p:spPr>
          <a:xfrm>
            <a:off x="9714051" y="4770963"/>
            <a:ext cx="2411849" cy="17561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6"/>
              </a:lnSpc>
              <a:buNone/>
            </a:pPr>
            <a:r>
              <a:rPr lang="en-US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a user-friendly interface that simplifies the voting process and reduces administrative burdens.</a:t>
            </a:r>
            <a:endParaRPr lang="en-US" dirty="0"/>
          </a:p>
        </p:txBody>
      </p:sp>
      <p:pic>
        <p:nvPicPr>
          <p:cNvPr id="19" name="Image 0" descr="preencoded.png">
            <a:extLst>
              <a:ext uri="{FF2B5EF4-FFF2-40B4-BE49-F238E27FC236}">
                <a16:creationId xmlns:a16="http://schemas.microsoft.com/office/drawing/2014/main" id="{879AFCD6-CE2D-BE0D-DC5E-D4F68FDC24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4776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906" y="10758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1875053" y="282755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Existing System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291716" y="4106502"/>
            <a:ext cx="25755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Paper-Based Voting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2291716" y="4928473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Current systems often rely on paper ballots, making it prone to errors, tampering, and inefficient manual counting.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0490" y="3941206"/>
            <a:ext cx="349900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Identity Verification Challenges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5764447" y="4928473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Voter impersonation and identity fraud remain significant issues, compromising the integrity of the voting system.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4114800"/>
            <a:ext cx="27051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Lack of Transparency</a:t>
            </a:r>
            <a:endParaRPr lang="en-US" sz="2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6104BC2-5069-C1A2-8BDB-2BABAE6504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" t="14820" r="-254" b="12890"/>
          <a:stretch/>
        </p:blipFill>
        <p:spPr>
          <a:xfrm>
            <a:off x="0" y="0"/>
            <a:ext cx="14716461" cy="2590681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9344417" y="4889897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lack of a centralized and auditable system makes it difficult to ensure transparency, leading to doubts about election fairness.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8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4320038" y="1991710"/>
            <a:ext cx="49301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 Problem Statement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4913888" y="2858790"/>
            <a:ext cx="7844681" cy="26847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800" dirty="0">
              <a:solidFill>
                <a:srgbClr val="00002E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indent="0" algn="just">
              <a:lnSpc>
                <a:spcPts val="2799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existing voting systems suffer from vulnerabilities such as lack of transparency, security risks, and inefficient processes. We aim to address these problems and provide a reliable solution.</a:t>
            </a:r>
            <a:endParaRPr lang="en-US" sz="2800" dirty="0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2553B727-5C9B-6A29-AE9B-6D863E60A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421393" cy="82698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833199" y="72509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Importance of Transparency in the Voting System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62068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4052" y="266235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2697004"/>
            <a:ext cx="3208020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Trustworthy Elections </a:t>
            </a:r>
            <a:r>
              <a:rPr lang="en-US" sz="2187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✅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27398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Transparent voting systems are crucial to ensure fair elections and maintain public trust in democratic processes.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833199" y="438054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84052" y="4422219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1555313" y="4456867"/>
            <a:ext cx="3848100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Accountability &amp; Oversight </a:t>
            </a:r>
            <a:r>
              <a:rPr lang="en-US" sz="2187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📊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1555313" y="5033843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Transparency allows for effective oversight, allowing stakeholders to verify the accuracy and legitimacy of election results.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6140410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4052" y="6182082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6216729"/>
            <a:ext cx="4671060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Public Confidence &amp; Participation </a:t>
            </a:r>
            <a:r>
              <a:rPr lang="en-US" sz="2187" b="1" dirty="0">
                <a:solidFill>
                  <a:srgbClr val="00000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🗳️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6793706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Transparent voting systems encourage citizens to actively participate in the democratic process, leading to increased voter turnout.</a:t>
            </a:r>
            <a:endParaRPr lang="en-US" sz="17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95BBEB-188C-B8DA-E4F6-5B0D17743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3200" y="0"/>
            <a:ext cx="42672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833199" y="108370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Scope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28492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4052" y="2326600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2" y="2361248"/>
            <a:ext cx="349002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National Elections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2930604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framework is designed to be scalable and can be implemented in national-level elections with millions of voters.</a:t>
            </a:r>
            <a:endParaRPr lang="en-US" sz="2000" dirty="0"/>
          </a:p>
        </p:txBody>
      </p:sp>
      <p:sp>
        <p:nvSpPr>
          <p:cNvPr id="10" name="Shape 6"/>
          <p:cNvSpPr/>
          <p:nvPr/>
        </p:nvSpPr>
        <p:spPr>
          <a:xfrm>
            <a:off x="833199" y="4037171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84052" y="4078843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1555313" y="411349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Local Elections</a:t>
            </a:r>
            <a:endParaRPr lang="en-US" sz="2187" b="1" dirty="0"/>
          </a:p>
        </p:txBody>
      </p:sp>
      <p:sp>
        <p:nvSpPr>
          <p:cNvPr id="13" name="Text 9"/>
          <p:cNvSpPr/>
          <p:nvPr/>
        </p:nvSpPr>
        <p:spPr>
          <a:xfrm>
            <a:off x="1555313" y="468284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framework is adaptable and can also be utilized in local and regional elections to ensure fairness and transparency.</a:t>
            </a:r>
            <a:endParaRPr lang="en-US" sz="2000" dirty="0"/>
          </a:p>
        </p:txBody>
      </p:sp>
      <p:sp>
        <p:nvSpPr>
          <p:cNvPr id="14" name="Shape 10"/>
          <p:cNvSpPr/>
          <p:nvPr/>
        </p:nvSpPr>
        <p:spPr>
          <a:xfrm>
            <a:off x="833199" y="5789414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4052" y="5831086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865733"/>
            <a:ext cx="27051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Secure Online Voting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643509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can facilitate secure online voting, making it convenient for voters who cannot physically visit polling stations.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758464-7782-A7C6-BEFB-EB9504F41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6229" y="0"/>
            <a:ext cx="386334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 w="55483">
            <a:solidFill>
              <a:srgbClr val="DFDFEB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4490799" y="71258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Proposed System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10244" y="1740218"/>
            <a:ext cx="27742" cy="5776793"/>
          </a:xfrm>
          <a:prstGeom prst="rect">
            <a:avLst/>
          </a:prstGeom>
          <a:solidFill>
            <a:srgbClr val="DFDFEB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149852"/>
            <a:ext cx="777597" cy="27742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1913811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24936" y="1955483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1962388"/>
            <a:ext cx="3474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Face Recognition with KNN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253174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Integrate face recognition algorithms, such as K-Nearest Neighbors (KNN), to ensure accurate identity verification.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149507"/>
            <a:ext cx="777597" cy="27742"/>
          </a:xfrm>
          <a:prstGeom prst="rect">
            <a:avLst/>
          </a:prstGeom>
          <a:solidFill>
            <a:srgbClr val="015F98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391346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24936" y="395513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3962043"/>
            <a:ext cx="2918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Blockchain Technology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Utilize blockchain to create an immutable and transparent ledger, recording all voting transactions securely.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6149161"/>
            <a:ext cx="777597" cy="27742"/>
          </a:xfrm>
          <a:prstGeom prst="rect">
            <a:avLst/>
          </a:prstGeom>
          <a:solidFill>
            <a:srgbClr val="AD1F96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5913120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24936" y="5954792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961698"/>
            <a:ext cx="2583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SHA-256 Algorithm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 SHA-256, a secure hash algorithm, for encrypting and protecting the integrity of voting data stored on the blockchain.</a:t>
            </a:r>
            <a:endParaRPr lang="en-US" sz="1750" dirty="0"/>
          </a:p>
        </p:txBody>
      </p:sp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AA092126-D684-8917-22F2-2ED4D40D5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06" y="20836"/>
            <a:ext cx="4360723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38456" y="427673"/>
            <a:ext cx="3596640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27"/>
              </a:lnSpc>
              <a:buNone/>
            </a:pPr>
            <a:endParaRPr lang="en-US" sz="3062" dirty="0"/>
          </a:p>
        </p:txBody>
      </p:sp>
      <p:sp>
        <p:nvSpPr>
          <p:cNvPr id="5" name="Shape 2"/>
          <p:cNvSpPr/>
          <p:nvPr/>
        </p:nvSpPr>
        <p:spPr>
          <a:xfrm>
            <a:off x="3208128" y="4322390"/>
            <a:ext cx="3596640" cy="2281981"/>
          </a:xfrm>
          <a:prstGeom prst="roundRect">
            <a:avLst>
              <a:gd name="adj" fmla="val 13482"/>
            </a:avLst>
          </a:prstGeom>
          <a:noFill/>
          <a:ln w="19407">
            <a:solidFill>
              <a:srgbClr val="2D4DF2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7536" y="4345783"/>
            <a:ext cx="3577232" cy="225858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973034" y="6717193"/>
            <a:ext cx="178308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600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Blockchain Network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3001384" y="6960200"/>
            <a:ext cx="4039961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proposed system will consist of a distributed network of nodes, ensuring decentralization and data redundancy.</a:t>
            </a:r>
            <a:endParaRPr lang="en-US" sz="1225" b="1" dirty="0"/>
          </a:p>
        </p:txBody>
      </p:sp>
      <p:sp>
        <p:nvSpPr>
          <p:cNvPr id="9" name="Shape 5"/>
          <p:cNvSpPr/>
          <p:nvPr/>
        </p:nvSpPr>
        <p:spPr>
          <a:xfrm>
            <a:off x="7128926" y="4355124"/>
            <a:ext cx="3695677" cy="2258588"/>
          </a:xfrm>
          <a:prstGeom prst="roundRect">
            <a:avLst>
              <a:gd name="adj" fmla="val 13482"/>
            </a:avLst>
          </a:prstGeom>
          <a:noFill/>
          <a:ln w="19407">
            <a:solidFill>
              <a:srgbClr val="015F98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8926" y="4367475"/>
            <a:ext cx="3695676" cy="223689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902344" y="6740930"/>
            <a:ext cx="214884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Face Recognition Server</a:t>
            </a:r>
            <a:endParaRPr lang="en-US" sz="1531" dirty="0"/>
          </a:p>
        </p:txBody>
      </p:sp>
      <p:sp>
        <p:nvSpPr>
          <p:cNvPr id="12" name="Text 7"/>
          <p:cNvSpPr/>
          <p:nvPr/>
        </p:nvSpPr>
        <p:spPr>
          <a:xfrm>
            <a:off x="7464420" y="6960200"/>
            <a:ext cx="3360182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dedicated server powered by advanced face recognition algorithms will authenticate voters.</a:t>
            </a:r>
            <a:endParaRPr lang="en-US" sz="1225" b="1" dirty="0"/>
          </a:p>
        </p:txBody>
      </p:sp>
      <p:sp>
        <p:nvSpPr>
          <p:cNvPr id="13" name="Shape 8"/>
          <p:cNvSpPr/>
          <p:nvPr/>
        </p:nvSpPr>
        <p:spPr>
          <a:xfrm>
            <a:off x="4403194" y="905509"/>
            <a:ext cx="5284088" cy="2076569"/>
          </a:xfrm>
          <a:prstGeom prst="roundRect">
            <a:avLst>
              <a:gd name="adj" fmla="val 13482"/>
            </a:avLst>
          </a:prstGeom>
          <a:noFill/>
          <a:ln w="19407">
            <a:solidFill>
              <a:srgbClr val="AD1F96"/>
            </a:solidFill>
            <a:prstDash val="solid"/>
          </a:ln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3194" y="913686"/>
            <a:ext cx="5284088" cy="208592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6027202" y="3160135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2800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Voting App</a:t>
            </a:r>
            <a:endParaRPr lang="en-US" sz="2800" dirty="0"/>
          </a:p>
        </p:txBody>
      </p:sp>
      <p:sp>
        <p:nvSpPr>
          <p:cNvPr id="16" name="Text 10"/>
          <p:cNvSpPr/>
          <p:nvPr/>
        </p:nvSpPr>
        <p:spPr>
          <a:xfrm>
            <a:off x="5147999" y="3381689"/>
            <a:ext cx="3786692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1960"/>
              </a:lnSpc>
              <a:buNone/>
            </a:pPr>
            <a:r>
              <a:rPr lang="en-US" sz="1225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user-friendly mobile application will enable voters to cast their votes securely.</a:t>
            </a:r>
            <a:endParaRPr lang="en-US" sz="1225" b="1" dirty="0"/>
          </a:p>
        </p:txBody>
      </p:sp>
      <p:sp>
        <p:nvSpPr>
          <p:cNvPr id="19" name="Text 12"/>
          <p:cNvSpPr/>
          <p:nvPr/>
        </p:nvSpPr>
        <p:spPr>
          <a:xfrm>
            <a:off x="7431762" y="7144464"/>
            <a:ext cx="225552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endParaRPr lang="en-US" sz="1531" dirty="0"/>
          </a:p>
        </p:txBody>
      </p:sp>
    </p:spTree>
    <p:extLst>
      <p:ext uri="{BB962C8B-B14F-4D97-AF65-F5344CB8AC3E}">
        <p14:creationId xmlns:p14="http://schemas.microsoft.com/office/powerpoint/2010/main" val="230029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184</TotalTime>
  <Words>903</Words>
  <Application>Microsoft Office PowerPoint</Application>
  <PresentationFormat>Custom</PresentationFormat>
  <Paragraphs>135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Garamond</vt:lpstr>
      <vt:lpstr>Nunito</vt:lpstr>
      <vt:lpstr>PT Sans</vt:lpstr>
      <vt:lpstr>Sitka Subheading Semibold</vt:lpstr>
      <vt:lpstr>Times New Roman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JD दा</cp:lastModifiedBy>
  <cp:revision>8</cp:revision>
  <dcterms:created xsi:type="dcterms:W3CDTF">2023-11-03T16:55:38Z</dcterms:created>
  <dcterms:modified xsi:type="dcterms:W3CDTF">2023-11-04T04:06:54Z</dcterms:modified>
</cp:coreProperties>
</file>